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5" r:id="rId2"/>
    <p:sldId id="266" r:id="rId3"/>
    <p:sldId id="267" r:id="rId4"/>
    <p:sldId id="268" r:id="rId5"/>
    <p:sldId id="295" r:id="rId6"/>
    <p:sldId id="270" r:id="rId7"/>
    <p:sldId id="271" r:id="rId8"/>
    <p:sldId id="289" r:id="rId9"/>
    <p:sldId id="290" r:id="rId10"/>
    <p:sldId id="291" r:id="rId11"/>
    <p:sldId id="293" r:id="rId12"/>
    <p:sldId id="294" r:id="rId13"/>
    <p:sldId id="297" r:id="rId14"/>
    <p:sldId id="298" r:id="rId15"/>
    <p:sldId id="292" r:id="rId16"/>
    <p:sldId id="28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8"/>
    <p:restoredTop sz="89176" autoAdjust="0"/>
  </p:normalViewPr>
  <p:slideViewPr>
    <p:cSldViewPr snapToGrid="0">
      <p:cViewPr varScale="1">
        <p:scale>
          <a:sx n="92" d="100"/>
          <a:sy n="92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E4AE-624A-4264-9519-CB697EADA6DD}" type="datetimeFigureOut">
              <a:rPr lang="ru-RU" smtClean="0"/>
              <a:t>24.06.2019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4DA8-90A5-4C5A-956D-A2D14FE9F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7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40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6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8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1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071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31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3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88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62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5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4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8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55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8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25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5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6707-6D9D-EC43-9372-3C8C5827F059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49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BCA4-CD64-0C44-AF3E-07F6631EC514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3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1873-5776-A946-B952-641D485B2DDB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5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1C7-89FE-F545-99B6-981D972B85D6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62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DEF-4BBA-5540-9023-4FF2C998DBC0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480C9-1FDA-8942-9189-C3BC0953B975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0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8CD-4E0D-FA40-964F-08058731FDA1}" type="datetime1">
              <a:rPr lang="ru-RU" smtClean="0"/>
              <a:t>24.06.2019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0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85E6-6058-3849-AFE2-C667CD8661D9}" type="datetime1">
              <a:rPr lang="ru-RU" smtClean="0"/>
              <a:t>24.06.2019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3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2128-35BB-F146-86E8-8DA97AE0F9A9}" type="datetime1">
              <a:rPr lang="ru-RU" smtClean="0"/>
              <a:t>24.06.2019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4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19E2-402E-CE46-91B1-9EBE48BCBBD4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5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6909-4620-E34F-96F9-82D6D20C0469}" type="datetime1">
              <a:rPr lang="ru-RU" smtClean="0"/>
              <a:t>24.06.2019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7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E3498-E1A9-4D43-99F4-CF3665A27112}" type="datetime1">
              <a:rPr lang="ru-RU" smtClean="0"/>
              <a:t>24.06.2019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7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51153" y="6156429"/>
            <a:ext cx="16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Times New Roman" charset="0"/>
                <a:cs typeface="Times New Roman" charset="0"/>
              </a:rPr>
              <a:t>Москва, 2019 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E7B581-A87D-CF49-9656-4537082B0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99" y="-159152"/>
            <a:ext cx="6480673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5403" y="164387"/>
            <a:ext cx="8514066" cy="1249648"/>
          </a:xfrm>
        </p:spPr>
        <p:txBody>
          <a:bodyPr>
            <a:noAutofit/>
          </a:bodyPr>
          <a:lstStyle/>
          <a:p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МОСКОВСКИЙ ГОСУДАРСТВЕННЫЙ ТЕХНИЧЕСКИЙ УНИВЕРСИТЕТ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ИМЕНИ Н.Э. БАУМАНА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ФАКУЛЬТЕТ «ИНФОРМАТИКА И СИСТЕМЫ УПРАВЛЕНИЯ»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КАФЕДРА «ТЕОРЕТИЧЕСКАЯ ИНФОРМАТИКА И КОМПЬЮТЕРНЫЕ ТЕХНОЛОГИИ» (ИУ9)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5403" y="5060013"/>
            <a:ext cx="516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a typeface="Times New Roman" charset="0"/>
                <a:cs typeface="Times New Roman" charset="0"/>
              </a:rPr>
              <a:t>Студент: </a:t>
            </a:r>
            <a:r>
              <a:rPr lang="ru-RU" dirty="0" err="1">
                <a:ea typeface="Times New Roman" charset="0"/>
                <a:cs typeface="Times New Roman" charset="0"/>
              </a:rPr>
              <a:t>Ковега</a:t>
            </a:r>
            <a:r>
              <a:rPr lang="ru-RU" dirty="0">
                <a:ea typeface="Times New Roman" charset="0"/>
                <a:cs typeface="Times New Roman" charset="0"/>
              </a:rPr>
              <a:t> Мария Николаевна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Группа: ИУ9-81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Научный руководитель: Каганов Юрий Тихонович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0550" y="1979271"/>
            <a:ext cx="9250900" cy="25811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ВЫПУСКНАЯ КВАЛИФИКАЦИОННАЯ РАБОТА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 НА ТЕМУ:</a:t>
            </a:r>
          </a:p>
          <a:p>
            <a:pPr>
              <a:lnSpc>
                <a:spcPct val="160000"/>
              </a:lnSpc>
            </a:pPr>
            <a:r>
              <a:rPr lang="ru-RU" sz="2000" b="1" dirty="0">
                <a:ea typeface="Times New Roman" charset="0"/>
                <a:cs typeface="Times New Roman" charset="0"/>
              </a:rPr>
              <a:t> ОПТИМИЗАЦИЯ ПАРАМЕТРОВ ПРОСТРАНСТВЕННОГО ПАРАЛЛЕЛЬНОГО МЕХАНИЗМА ДЛЯ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01220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45457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+mn-lt"/>
              </a:rPr>
              <a:t>АЛГОРИТМ НЬЮТОНА ДЛЯ РЕШЕНИЯ СИСТЕМ НЕЛИНЕЙНЫХ УРАВНЕНИЙ </a:t>
            </a:r>
          </a:p>
        </p:txBody>
      </p:sp>
      <p:pic>
        <p:nvPicPr>
          <p:cNvPr id="9217" name="Picture 1" descr="page34image45199552">
            <a:extLst>
              <a:ext uri="{FF2B5EF4-FFF2-40B4-BE49-F238E27FC236}">
                <a16:creationId xmlns:a16="http://schemas.microsoft.com/office/drawing/2014/main" id="{0384CE85-6EC3-404F-94B8-C1262D66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50" y="728663"/>
            <a:ext cx="6314330" cy="58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/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Составляется матрица Якоби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2000" dirty="0"/>
                  <a:t>;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0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Решается система линейных уравнений методом Гаусса с частичным выбором главного элемента.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blipFill>
                <a:blip r:embed="rId4"/>
                <a:stretch>
                  <a:fillRect l="-1227" r="-2761" b="-8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1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ПРОГРАММНЫЙ ИНТЕРФЕЙС</a:t>
            </a:r>
          </a:p>
        </p:txBody>
      </p:sp>
      <p:pic>
        <p:nvPicPr>
          <p:cNvPr id="12289" name="Picture 1" descr="page43image45100624">
            <a:extLst>
              <a:ext uri="{FF2B5EF4-FFF2-40B4-BE49-F238E27FC236}">
                <a16:creationId xmlns:a16="http://schemas.microsoft.com/office/drawing/2014/main" id="{8014E7F0-E1A1-3147-B30D-CB833DA6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122631"/>
            <a:ext cx="3822700" cy="50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/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Углы поворота выходного звена в диапазоне (-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/>
                  <a:t>) в градусах.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blipFill>
                <a:blip r:embed="rId4"/>
                <a:stretch>
                  <a:fillRect l="-1866" t="-2469" b="-86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/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5401D-D810-334C-93AB-CE0EC40C0B52}"/>
              </a:ext>
            </a:extLst>
          </p:cNvPr>
          <p:cNvSpPr txBox="1"/>
          <p:nvPr/>
        </p:nvSpPr>
        <p:spPr>
          <a:xfrm>
            <a:off x="8460512" y="1742708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Длина ребра куба основания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9F4F-4AA0-CB44-A994-80493AA4A7F1}"/>
              </a:ext>
            </a:extLst>
          </p:cNvPr>
          <p:cNvSpPr txBox="1"/>
          <p:nvPr/>
        </p:nvSpPr>
        <p:spPr>
          <a:xfrm>
            <a:off x="8499166" y="2193025"/>
            <a:ext cx="3353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Длины ребер параллелепипеда выходного звена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/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blipFill>
                <a:blip r:embed="rId6"/>
                <a:stretch>
                  <a:fillRect l="-409091" t="-233333" r="-424242" b="-330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/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C44B04-E011-784D-992F-E994C65C51B2}"/>
              </a:ext>
            </a:extLst>
          </p:cNvPr>
          <p:cNvSpPr txBox="1"/>
          <p:nvPr/>
        </p:nvSpPr>
        <p:spPr>
          <a:xfrm>
            <a:off x="833936" y="3654220"/>
            <a:ext cx="318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Оптимальные значения, выявленные в ходе 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/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blipFill>
                <a:blip r:embed="rId8"/>
                <a:stretch>
                  <a:fillRect l="-406250" t="-231429" r="-321875" b="-3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6ECB7A-BB07-F64F-B1D1-468048831E98}"/>
              </a:ext>
            </a:extLst>
          </p:cNvPr>
          <p:cNvSpPr txBox="1"/>
          <p:nvPr/>
        </p:nvSpPr>
        <p:spPr>
          <a:xfrm>
            <a:off x="4332696" y="6203907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6 — Программный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03687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 ВЫПОЛНЕНИЯ ПРОГРАММЫ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AD16E-E42E-314D-8CEE-3A0B42DD6E1F}"/>
              </a:ext>
            </a:extLst>
          </p:cNvPr>
          <p:cNvSpPr txBox="1"/>
          <p:nvPr/>
        </p:nvSpPr>
        <p:spPr>
          <a:xfrm>
            <a:off x="27305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3314" name="Picture 2" descr="page53image45100416">
            <a:extLst>
              <a:ext uri="{FF2B5EF4-FFF2-40B4-BE49-F238E27FC236}">
                <a16:creationId xmlns:a16="http://schemas.microsoft.com/office/drawing/2014/main" id="{58E5B3D1-EA57-9B49-8A04-5345DC61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684027"/>
            <a:ext cx="7439025" cy="54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82B85-3A35-4C43-81D5-EF5063421195}"/>
              </a:ext>
            </a:extLst>
          </p:cNvPr>
          <p:cNvSpPr txBox="1"/>
          <p:nvPr/>
        </p:nvSpPr>
        <p:spPr>
          <a:xfrm>
            <a:off x="10113962" y="2590800"/>
            <a:ext cx="193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Проекция найденных точек на три плоскости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C2CA-C170-9B4B-909E-F38EB7858D79}"/>
              </a:ext>
            </a:extLst>
          </p:cNvPr>
          <p:cNvSpPr txBox="1"/>
          <p:nvPr/>
        </p:nvSpPr>
        <p:spPr>
          <a:xfrm>
            <a:off x="397042" y="2713910"/>
            <a:ext cx="1750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Каркас рабочей зоны в трехмерном пространстве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/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blipFill>
                <a:blip r:embed="rId4"/>
                <a:stretch>
                  <a:fillRect l="-9091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/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blipFill>
                <a:blip r:embed="rId5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949980-04F8-BE43-93E2-97B6AD106916}"/>
              </a:ext>
            </a:extLst>
          </p:cNvPr>
          <p:cNvSpPr txBox="1"/>
          <p:nvPr/>
        </p:nvSpPr>
        <p:spPr>
          <a:xfrm>
            <a:off x="4098871" y="6133639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7 — Результат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3156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РЕЗУЛЬТАТЫ ТЕСТИРОВАНИЯ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67035-90AE-E947-B6BD-131CBD612024}"/>
              </a:ext>
            </a:extLst>
          </p:cNvPr>
          <p:cNvSpPr txBox="1"/>
          <p:nvPr/>
        </p:nvSpPr>
        <p:spPr>
          <a:xfrm>
            <a:off x="948348" y="1122631"/>
            <a:ext cx="48725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Генетический алгоритм: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мутации — 0,5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кроссинговера — 0.3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хромосом — 2000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эпох —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/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u="sng" dirty="0"/>
                  <a:t>Зависимость формы </a:t>
                </a:r>
                <a:r>
                  <a:rPr lang="ru-RU" sz="2000" u="sng" dirty="0" err="1"/>
                  <a:t>рабочеи</a:t>
                </a:r>
                <a:r>
                  <a:rPr lang="ru-RU" sz="2000" u="sng" dirty="0"/>
                  <a:t>̆ зоны от размеров выходного звена: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ru-RU" sz="2400" dirty="0">
                    <a:effectLst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параллелепипеда рабочей зоны,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выходного звена по одной из осей</a:t>
                </a:r>
                <a:r>
                  <a:rPr lang="ru-RU" sz="20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blipFill>
                <a:blip r:embed="rId3"/>
                <a:stretch>
                  <a:fillRect t="-889" r="-109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48AFFA-826B-C443-BEFE-47B2401041C1}"/>
              </a:ext>
            </a:extLst>
          </p:cNvPr>
          <p:cNvSpPr txBox="1"/>
          <p:nvPr/>
        </p:nvSpPr>
        <p:spPr>
          <a:xfrm>
            <a:off x="3793190" y="4148759"/>
            <a:ext cx="46056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/>
              <a:t>Время работы генетического алгоритма:</a:t>
            </a:r>
          </a:p>
          <a:p>
            <a:endParaRPr lang="ru-RU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43C6FCE-8561-AE40-B554-16585A3D6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77098"/>
              </p:ext>
            </p:extLst>
          </p:nvPr>
        </p:nvGraphicFramePr>
        <p:xfrm>
          <a:off x="1439813" y="4598213"/>
          <a:ext cx="9312374" cy="1450706"/>
        </p:xfrm>
        <a:graphic>
          <a:graphicData uri="http://schemas.openxmlformats.org/drawingml/2006/table">
            <a:tbl>
              <a:tblPr firstRow="1" firstCol="1" bandRow="1"/>
              <a:tblGrid>
                <a:gridCol w="2040990">
                  <a:extLst>
                    <a:ext uri="{9D8B030D-6E8A-4147-A177-3AD203B41FA5}">
                      <a16:colId xmlns:a16="http://schemas.microsoft.com/office/drawing/2014/main" val="737752790"/>
                    </a:ext>
                  </a:extLst>
                </a:gridCol>
                <a:gridCol w="1362903">
                  <a:extLst>
                    <a:ext uri="{9D8B030D-6E8A-4147-A177-3AD203B41FA5}">
                      <a16:colId xmlns:a16="http://schemas.microsoft.com/office/drawing/2014/main" val="2651110882"/>
                    </a:ext>
                  </a:extLst>
                </a:gridCol>
                <a:gridCol w="1499484">
                  <a:extLst>
                    <a:ext uri="{9D8B030D-6E8A-4147-A177-3AD203B41FA5}">
                      <a16:colId xmlns:a16="http://schemas.microsoft.com/office/drawing/2014/main" val="359621678"/>
                    </a:ext>
                  </a:extLst>
                </a:gridCol>
                <a:gridCol w="1500443">
                  <a:extLst>
                    <a:ext uri="{9D8B030D-6E8A-4147-A177-3AD203B41FA5}">
                      <a16:colId xmlns:a16="http://schemas.microsoft.com/office/drawing/2014/main" val="1162698633"/>
                    </a:ext>
                  </a:extLst>
                </a:gridCol>
                <a:gridCol w="1499484">
                  <a:extLst>
                    <a:ext uri="{9D8B030D-6E8A-4147-A177-3AD203B41FA5}">
                      <a16:colId xmlns:a16="http://schemas.microsoft.com/office/drawing/2014/main" val="3537805509"/>
                    </a:ext>
                  </a:extLst>
                </a:gridCol>
                <a:gridCol w="1409070">
                  <a:extLst>
                    <a:ext uri="{9D8B030D-6E8A-4147-A177-3AD203B41FA5}">
                      <a16:colId xmlns:a16="http://schemas.microsoft.com/office/drawing/2014/main" val="576822612"/>
                    </a:ext>
                  </a:extLst>
                </a:gridCol>
              </a:tblGrid>
              <a:tr h="7358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Размер популяции, ед.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65135"/>
                  </a:ext>
                </a:extLst>
              </a:tr>
              <a:tr h="677022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Время, 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1.041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9.992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30.29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107.138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275.605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9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65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0178162-DA8F-3E46-875A-AB17E648DC79}"/>
              </a:ext>
            </a:extLst>
          </p:cNvPr>
          <p:cNvSpPr txBox="1">
            <a:spLocks/>
          </p:cNvSpPr>
          <p:nvPr/>
        </p:nvSpPr>
        <p:spPr>
          <a:xfrm>
            <a:off x="304800" y="15240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82E02-0D50-E140-BC2B-6D95A65A633E}"/>
              </a:ext>
            </a:extLst>
          </p:cNvPr>
          <p:cNvSpPr txBox="1"/>
          <p:nvPr/>
        </p:nvSpPr>
        <p:spPr>
          <a:xfrm>
            <a:off x="978568" y="1427431"/>
            <a:ext cx="856247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Описан пространственный механизм параллельной структуры;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Формализована задача для нахождения рабочей зоны механизма;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Разработан оптимизационный подход для нахождения рабочей зоны;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Описан генетический алгоритм, алгоритм Ньютона и Гаусса;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Разработана программа для нахождения рабочей зоны в зависимости от параметров механизма и алгоритма;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6062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ПЕРСПЕКТИВЫ ИССЛЕДОВАНИЙ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F392-53E5-6F4C-9BFD-420A287B9C62}"/>
              </a:ext>
            </a:extLst>
          </p:cNvPr>
          <p:cNvSpPr txBox="1"/>
          <p:nvPr/>
        </p:nvSpPr>
        <p:spPr>
          <a:xfrm>
            <a:off x="943063" y="1624267"/>
            <a:ext cx="10610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Учет возможности использования звеньев неравной длины и оптимизация их отношения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рабочей зоны в зависимости от расположения рабочего органа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Исследование управления механизма с использованием искусственного интеллекта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9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СТАТЬИ НА ТЕМУ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446D83-167F-C84A-84D9-15010E453663}"/>
              </a:ext>
            </a:extLst>
          </p:cNvPr>
          <p:cNvSpPr/>
          <p:nvPr/>
        </p:nvSpPr>
        <p:spPr>
          <a:xfrm>
            <a:off x="871537" y="1122631"/>
            <a:ext cx="108966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Опубликованная статья:</a:t>
            </a:r>
          </a:p>
          <a:p>
            <a:pPr algn="just">
              <a:lnSpc>
                <a:spcPct val="150000"/>
              </a:lnSpc>
            </a:pPr>
            <a:r>
              <a:rPr lang="ru-RU" sz="2000" dirty="0" err="1"/>
              <a:t>Ковега</a:t>
            </a:r>
            <a:r>
              <a:rPr lang="ru-RU" sz="2000" dirty="0"/>
              <a:t> М.Н. Разработка </a:t>
            </a:r>
            <a:r>
              <a:rPr lang="ru-RU" sz="2000" dirty="0" err="1"/>
              <a:t>оптимизационнои</a:t>
            </a:r>
            <a:r>
              <a:rPr lang="ru-RU" sz="2000" dirty="0"/>
              <a:t>̆ модели пространственного параллельного механизма для аддитивных технологий // Инновационное развитие </a:t>
            </a:r>
            <a:r>
              <a:rPr lang="ru-RU" sz="2000" dirty="0" err="1"/>
              <a:t>легкои</a:t>
            </a:r>
            <a:r>
              <a:rPr lang="ru-RU" sz="2000" dirty="0"/>
              <a:t>̆ и </a:t>
            </a:r>
            <a:r>
              <a:rPr lang="ru-RU" sz="2000" dirty="0" err="1"/>
              <a:t>текстильнои</a:t>
            </a:r>
            <a:r>
              <a:rPr lang="ru-RU" sz="2000" dirty="0"/>
              <a:t>̆ промышленности. Часть 2. — М., 2019 — с. 208.</a:t>
            </a:r>
          </a:p>
          <a:p>
            <a:pPr algn="just">
              <a:lnSpc>
                <a:spcPct val="150000"/>
              </a:lnSpc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u="sng" dirty="0"/>
              <a:t>Статья, принятая к опубликованию:</a:t>
            </a:r>
          </a:p>
          <a:p>
            <a:pPr algn="just">
              <a:lnSpc>
                <a:spcPct val="150000"/>
              </a:lnSpc>
            </a:pPr>
            <a:r>
              <a:rPr lang="ru-RU" sz="2000" dirty="0"/>
              <a:t>Каганов Ю.Т., Гарин О.А., </a:t>
            </a:r>
            <a:r>
              <a:rPr lang="ru-RU" sz="2000" dirty="0" err="1"/>
              <a:t>Хейло</a:t>
            </a:r>
            <a:r>
              <a:rPr lang="ru-RU" sz="2000" dirty="0"/>
              <a:t> С.В., </a:t>
            </a:r>
            <a:r>
              <a:rPr lang="ru-RU" sz="2000" dirty="0" err="1"/>
              <a:t>Ковега</a:t>
            </a:r>
            <a:r>
              <a:rPr lang="ru-RU" sz="2000" dirty="0"/>
              <a:t> М.Н. Оптимизация параметров пространственного параллельного механизма для аддитивных технологий // сборник научных трудов Международного научно-технического Симпозиума «Вторые международные </a:t>
            </a:r>
            <a:r>
              <a:rPr lang="ru-RU" sz="2000" dirty="0" err="1"/>
              <a:t>Косыгинские</a:t>
            </a:r>
            <a:r>
              <a:rPr lang="ru-RU" sz="2000" dirty="0"/>
              <a:t> чтения «</a:t>
            </a:r>
            <a:r>
              <a:rPr lang="ru-RU" sz="2000" dirty="0" err="1"/>
              <a:t>Энергоресурсоэффективные</a:t>
            </a:r>
            <a:r>
              <a:rPr lang="ru-RU" sz="2000" dirty="0"/>
              <a:t> экологически безопасные технологии и оборудование»</a:t>
            </a:r>
          </a:p>
          <a:p>
            <a:pPr>
              <a:buFont typeface="+mj-lt"/>
              <a:buAutoNum type="arabicPeriod"/>
            </a:pPr>
            <a:endParaRPr lang="ru-RU" dirty="0">
              <a:latin typeface="TimesNewRomanPSMT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6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ХАРАКТЕРИСТИКА РАБОТЫ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ADD5533-ABA1-7D4D-AE3A-512571409EFD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C644B-9025-2943-BD74-6DDBCCAEEA68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86E1-8D3B-BB41-A9F0-B5BC16FA3C85}"/>
              </a:ext>
            </a:extLst>
          </p:cNvPr>
          <p:cNvSpPr txBox="1"/>
          <p:nvPr/>
        </p:nvSpPr>
        <p:spPr>
          <a:xfrm>
            <a:off x="1244311" y="1392382"/>
            <a:ext cx="100999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Цель работы:</a:t>
            </a:r>
            <a:r>
              <a:rPr lang="ru-RU" sz="2000" dirty="0"/>
              <a:t> Исследование пространственного параллельного механизма с целью нахождения его максимальной рабочей зоны оптимизационным методом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55F98B-493A-8E48-A2B0-12B74855A35A}"/>
              </a:ext>
            </a:extLst>
          </p:cNvPr>
          <p:cNvSpPr/>
          <p:nvPr/>
        </p:nvSpPr>
        <p:spPr>
          <a:xfrm>
            <a:off x="1244311" y="2630090"/>
            <a:ext cx="920201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Вывод уравнений связи механизма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Выбор и реализация методов нахождения рабочей зоны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Разработка интерфейса программы и визуализация полученного результата на языке </a:t>
            </a:r>
            <a:r>
              <a:rPr lang="en-US" sz="2000" dirty="0"/>
              <a:t>Python.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ПРОСТРАНСТВЕННЫЙ ПАРАЛЛЕЛЬНЫЙ МЕХАНИЗМ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593B7A7-A6FE-EE42-9C57-CF3C7909261C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2035B-084B-394F-A4E1-97565C6BE327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B2415-5973-4345-A43A-DC479C95A244}"/>
              </a:ext>
            </a:extLst>
          </p:cNvPr>
          <p:cNvSpPr txBox="1"/>
          <p:nvPr/>
        </p:nvSpPr>
        <p:spPr>
          <a:xfrm>
            <a:off x="598026" y="1216468"/>
            <a:ext cx="5802774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Пространственным механизм</a:t>
            </a:r>
            <a:r>
              <a:rPr lang="ru-RU" sz="2000" dirty="0"/>
              <a:t> — механизм, звенья которого описывают траектории, лежащие в пересекающихся плоскостях;</a:t>
            </a:r>
          </a:p>
          <a:p>
            <a:pPr>
              <a:lnSpc>
                <a:spcPct val="150000"/>
              </a:lnSpc>
            </a:pPr>
            <a:endParaRPr lang="ru-RU" sz="2000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Механизм </a:t>
            </a:r>
            <a:r>
              <a:rPr lang="ru-RU" sz="2000" u="sng" dirty="0" err="1"/>
              <a:t>параллельнои</a:t>
            </a:r>
            <a:r>
              <a:rPr lang="ru-RU" sz="2000" u="sng" dirty="0"/>
              <a:t>̆ структуры</a:t>
            </a:r>
            <a:r>
              <a:rPr lang="ru-RU" sz="2000" dirty="0"/>
              <a:t> — это замкнутый механизм, представляющий выходное звено, соединенное с основанием несколькими кинематическими цепями.</a:t>
            </a:r>
          </a:p>
          <a:p>
            <a:pPr>
              <a:lnSpc>
                <a:spcPct val="150000"/>
              </a:lnSpc>
            </a:pPr>
            <a:endParaRPr lang="ru-RU" sz="2000" dirty="0"/>
          </a:p>
        </p:txBody>
      </p:sp>
      <p:pic>
        <p:nvPicPr>
          <p:cNvPr id="1025" name="Picture 1" descr="page10image45452336">
            <a:extLst>
              <a:ext uri="{FF2B5EF4-FFF2-40B4-BE49-F238E27FC236}">
                <a16:creationId xmlns:a16="http://schemas.microsoft.com/office/drawing/2014/main" id="{6EE94B2C-9041-8245-A23C-DA645E12D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26" y="1138813"/>
            <a:ext cx="4372135" cy="43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E37C2-C926-BC44-B008-88982E33CE16}"/>
              </a:ext>
            </a:extLst>
          </p:cNvPr>
          <p:cNvSpPr txBox="1"/>
          <p:nvPr/>
        </p:nvSpPr>
        <p:spPr>
          <a:xfrm>
            <a:off x="6578037" y="5596634"/>
            <a:ext cx="501593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1 — Пространственный механизм параллельной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13399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"/>
            <a:ext cx="8570588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ОБЛАСТЬ ПРИМЕНЕНИЯ ПРОСТРАНСТВЕННЫХ ПАРАЛЛЕЛЬНЫХ МЕХАНИЗМОВ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1B979B-FD3D-2E4D-934B-79F475A6AD28}"/>
              </a:ext>
            </a:extLst>
          </p:cNvPr>
          <p:cNvSpPr/>
          <p:nvPr/>
        </p:nvSpPr>
        <p:spPr>
          <a:xfrm>
            <a:off x="434966" y="2106212"/>
            <a:ext cx="6514473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Тренажеры летательных аппаратов или автомобилей;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технических качеств транспортного средства;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Проведение малоинвазивных операций;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Подвижный операционный стол;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Изготовление </a:t>
            </a:r>
            <a:r>
              <a:rPr lang="ru-RU" sz="2000" dirty="0" err="1"/>
              <a:t>электроннои</a:t>
            </a:r>
            <a:r>
              <a:rPr lang="ru-RU" sz="2000" dirty="0"/>
              <a:t>̆ техники и </a:t>
            </a:r>
            <a:r>
              <a:rPr lang="ru-RU" sz="2000" dirty="0" err="1"/>
              <a:t>микророботов</a:t>
            </a:r>
            <a:r>
              <a:rPr lang="ru-RU" sz="2000" dirty="0"/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Имитаторы космического полета.</a:t>
            </a:r>
          </a:p>
        </p:txBody>
      </p:sp>
      <p:pic>
        <p:nvPicPr>
          <p:cNvPr id="17" name="Picture 3" descr="page15image45228992">
            <a:extLst>
              <a:ext uri="{FF2B5EF4-FFF2-40B4-BE49-F238E27FC236}">
                <a16:creationId xmlns:a16="http://schemas.microsoft.com/office/drawing/2014/main" id="{DBF0592E-9BB3-2C41-B31B-0532A82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65" y="1686472"/>
            <a:ext cx="3299527" cy="38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2503A-2680-C84F-9DCA-78150699E40D}"/>
              </a:ext>
            </a:extLst>
          </p:cNvPr>
          <p:cNvSpPr txBox="1"/>
          <p:nvPr/>
        </p:nvSpPr>
        <p:spPr>
          <a:xfrm>
            <a:off x="7547465" y="558591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2 — Робот-ассистент</a:t>
            </a:r>
          </a:p>
        </p:txBody>
      </p:sp>
    </p:spTree>
    <p:extLst>
      <p:ext uri="{BB962C8B-B14F-4D97-AF65-F5344CB8AC3E}">
        <p14:creationId xmlns:p14="http://schemas.microsoft.com/office/powerpoint/2010/main" val="142455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08890"/>
            <a:ext cx="857058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АДДИТИВНЫЕ ТЕХНОЛОГИИ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5EB7B-5494-F145-9E14-5EADEDB61153}"/>
              </a:ext>
            </a:extLst>
          </p:cNvPr>
          <p:cNvSpPr/>
          <p:nvPr/>
        </p:nvSpPr>
        <p:spPr>
          <a:xfrm>
            <a:off x="598027" y="1196112"/>
            <a:ext cx="5501984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Основная идея</a:t>
            </a:r>
            <a:r>
              <a:rPr lang="ru-RU" sz="2000" dirty="0"/>
              <a:t> — послойное наращивание материала.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798120-0A91-EB42-84E4-018618E8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9722"/>
          <a:stretch/>
        </p:blipFill>
        <p:spPr>
          <a:xfrm>
            <a:off x="6360237" y="1351836"/>
            <a:ext cx="5233738" cy="4154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420A-12C4-3E4C-ADE9-0AB2C8A74967}"/>
              </a:ext>
            </a:extLst>
          </p:cNvPr>
          <p:cNvSpPr txBox="1"/>
          <p:nvPr/>
        </p:nvSpPr>
        <p:spPr>
          <a:xfrm>
            <a:off x="598025" y="2731335"/>
            <a:ext cx="5501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Преимущества аддитивных технологий: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/>
              <a:t>Экономия материала;</a:t>
            </a:r>
            <a:endParaRPr lang="ru-RU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Возможность создания сложных конструкций (например, сетчатых);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Точные и универсальные.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4D8B1-5F09-B043-B61F-79ADE35AD59C}"/>
              </a:ext>
            </a:extLst>
          </p:cNvPr>
          <p:cNvSpPr txBox="1"/>
          <p:nvPr/>
        </p:nvSpPr>
        <p:spPr>
          <a:xfrm>
            <a:off x="6360237" y="5531372"/>
            <a:ext cx="550950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3 — Сетчатая конструкция, напечатанная с применением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88049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ОБЪЕКТ ИССЛЕДОВАНИЯ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5D988-F46F-C24E-8094-B9845980ABAF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1" name="Picture 1" descr="page18image45202048">
            <a:extLst>
              <a:ext uri="{FF2B5EF4-FFF2-40B4-BE49-F238E27FC236}">
                <a16:creationId xmlns:a16="http://schemas.microsoft.com/office/drawing/2014/main" id="{89B9799A-B220-1D4E-B15E-7313E043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58" y="881331"/>
            <a:ext cx="5452417" cy="4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1CB02-6D68-B848-A970-813F9F5981FD}"/>
              </a:ext>
            </a:extLst>
          </p:cNvPr>
          <p:cNvSpPr txBox="1"/>
          <p:nvPr/>
        </p:nvSpPr>
        <p:spPr>
          <a:xfrm>
            <a:off x="260877" y="1122631"/>
            <a:ext cx="547317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Характеристики механизма: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6 степеней свободы;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основание и выходное звено;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6 кинематических цепей включающих: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цилиндрических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вращательных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сферических кинематических пар.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8E863-0E66-704A-9901-BC874F396776}"/>
              </a:ext>
            </a:extLst>
          </p:cNvPr>
          <p:cNvSpPr txBox="1"/>
          <p:nvPr/>
        </p:nvSpPr>
        <p:spPr>
          <a:xfrm>
            <a:off x="6328337" y="5740400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4 — Схема исследуемого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8706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29EF-34B5-B84F-BD28-5DF61651E20B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E549FF4-8873-EC4B-917C-D0E228F853D9}"/>
              </a:ext>
            </a:extLst>
          </p:cNvPr>
          <p:cNvSpPr txBox="1">
            <a:spLocks/>
          </p:cNvSpPr>
          <p:nvPr/>
        </p:nvSpPr>
        <p:spPr>
          <a:xfrm>
            <a:off x="152400" y="15240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CBBB0-C5C5-1A41-8D61-9099CAB3695E}"/>
              </a:ext>
            </a:extLst>
          </p:cNvPr>
          <p:cNvSpPr txBox="1"/>
          <p:nvPr/>
        </p:nvSpPr>
        <p:spPr>
          <a:xfrm>
            <a:off x="3477334" y="228025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РАБОЧАЯ ЗОНА МЕХАНИЗМА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EB82D-0A86-4B43-8109-E83053095B7D}"/>
              </a:ext>
            </a:extLst>
          </p:cNvPr>
          <p:cNvSpPr txBox="1"/>
          <p:nvPr/>
        </p:nvSpPr>
        <p:spPr>
          <a:xfrm>
            <a:off x="596900" y="1350655"/>
            <a:ext cx="608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Рабочая зона</a:t>
            </a:r>
            <a:r>
              <a:rPr lang="ru-RU" sz="2000" dirty="0"/>
              <a:t> — пространство точек, которые может достигать рабочий орган механизма в процессе функционирования.</a:t>
            </a:r>
          </a:p>
          <a:p>
            <a:endParaRPr lang="ru-RU" dirty="0"/>
          </a:p>
        </p:txBody>
      </p:sp>
      <p:pic>
        <p:nvPicPr>
          <p:cNvPr id="4097" name="Picture 1" descr="page17image45249744">
            <a:extLst>
              <a:ext uri="{FF2B5EF4-FFF2-40B4-BE49-F238E27FC236}">
                <a16:creationId xmlns:a16="http://schemas.microsoft.com/office/drawing/2014/main" id="{538AE95A-6A52-354B-A3A9-62CACDB4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62" y="1427431"/>
            <a:ext cx="4562431" cy="386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46D31-2456-5840-B20A-D65D16CACD4E}"/>
              </a:ext>
            </a:extLst>
          </p:cNvPr>
          <p:cNvSpPr txBox="1"/>
          <p:nvPr/>
        </p:nvSpPr>
        <p:spPr>
          <a:xfrm>
            <a:off x="596900" y="3104981"/>
            <a:ext cx="68326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Способы определения рабочей зоны:</a:t>
            </a:r>
            <a:endParaRPr lang="ru-R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Геометрический;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Дискретный;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Оптимизационный.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07F00-CED5-D443-BCD7-BE8D023416FA}"/>
              </a:ext>
            </a:extLst>
          </p:cNvPr>
          <p:cNvSpPr txBox="1"/>
          <p:nvPr/>
        </p:nvSpPr>
        <p:spPr>
          <a:xfrm>
            <a:off x="7251039" y="559848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5 — Пример рабочей зоны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152505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АЛГОРИТМ НАХОЖДЕНИЯ РАБОЧЕЙ ЗОНЫ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/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2400" dirty="0"/>
                  <a:t>Оптимизационный алгоритм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набор обобщенных координат </a:t>
                </a:r>
                <a:r>
                  <a:rPr lang="en-US" sz="2400" dirty="0"/>
                  <a:t>q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решение системы нелинейных алгебраических уравнений </a:t>
                </a:r>
                <a:r>
                  <a:rPr lang="en-US" sz="2400" dirty="0"/>
                  <a:t>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400" dirty="0"/>
                  <a:t> точка в трехмерном пространстве</a:t>
                </a:r>
                <a:r>
                  <a:rPr lang="en-US" sz="2400" dirty="0"/>
                  <a:t> (x, y, z)</a:t>
                </a:r>
                <a:r>
                  <a:rPr lang="ru-RU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blipFill>
                <a:blip r:embed="rId3"/>
                <a:stretch>
                  <a:fillRect l="-808" r="-80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NewRomanPSMT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47625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b="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06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23768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ГЕНЕТИЧЕСКИЙ АЛГОРИТМ</a:t>
            </a:r>
          </a:p>
        </p:txBody>
      </p:sp>
      <p:pic>
        <p:nvPicPr>
          <p:cNvPr id="8193" name="Picture 1" descr="page32image45246832">
            <a:extLst>
              <a:ext uri="{FF2B5EF4-FFF2-40B4-BE49-F238E27FC236}">
                <a16:creationId xmlns:a16="http://schemas.microsoft.com/office/drawing/2014/main" id="{74D7C042-2266-9E46-AA9A-DA932B04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99668"/>
            <a:ext cx="5095875" cy="60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/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Использует одновременно </a:t>
                </a:r>
                <a:r>
                  <a:rPr lang="ru-RU" sz="2000" dirty="0" err="1"/>
                  <a:t>вероятностныи</a:t>
                </a:r>
                <a:r>
                  <a:rPr lang="ru-RU" sz="2000" dirty="0"/>
                  <a:t>̆ и </a:t>
                </a:r>
                <a:r>
                  <a:rPr lang="ru-RU" sz="2000" dirty="0" err="1"/>
                  <a:t>детерминированныи</a:t>
                </a:r>
                <a:r>
                  <a:rPr lang="ru-RU" sz="2000" dirty="0"/>
                  <a:t>̆ подход;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 каждом шаге рассматривает </a:t>
                </a:r>
                <a:r>
                  <a:rPr lang="ru-RU" sz="2000" dirty="0" err="1"/>
                  <a:t>некоторыи</a:t>
                </a:r>
                <a:r>
                  <a:rPr lang="ru-RU" sz="2000" dirty="0"/>
                  <a:t>̆ набор точек в пространстве;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Получает оптимальное решение с применением эволюционных подходов: селекции, кроссинговера и мутации генов;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Фитнесс-функция:</a:t>
                </a:r>
              </a:p>
              <a:p>
                <a:pPr lvl="1" algn="just">
                  <a:lnSpc>
                    <a:spcPct val="150000"/>
                  </a:lnSpc>
                </a:pPr>
                <a:endParaRPr lang="ru-RU" sz="2000" dirty="0"/>
              </a:p>
              <a:p>
                <a:pPr algn="just">
                  <a:lnSpc>
                    <a:spcPct val="150000"/>
                  </a:lnSpc>
                </a:pPr>
                <a:endParaRPr lang="ru-RU" sz="2000" dirty="0"/>
              </a:p>
              <a:p>
                <a:pPr>
                  <a:lnSpc>
                    <a:spcPct val="150000"/>
                  </a:lnSpc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u-RU" dirty="0"/>
                  <a:t> — вектор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dirty="0"/>
                  <a:t>, полученный при решении СНАУ,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— центр тяжести точек текущей популяции.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blipFill>
                <a:blip r:embed="rId4"/>
                <a:stretch>
                  <a:fillRect l="-714" r="-1905" b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→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90951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63014" r="207" b="-134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9856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846</Words>
  <Application>Microsoft Macintosh PowerPoint</Application>
  <PresentationFormat>Широкоэкранный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TimesNewRomanPSMT</vt:lpstr>
      <vt:lpstr>Тема Office</vt:lpstr>
      <vt:lpstr>МОСКОВСКИЙ ГОСУДАРСТВЕННЫЙ ТЕХНИЧЕСКИЙ УНИВЕРСИТЕТ  ИМЕНИ Н.Э. БАУМАНА  ФАКУЛЬТЕТ «ИНФОРМАТИКА И СИСТЕМЫ УПРАВЛЕНИЯ»  КАФЕДРА «ТЕОРЕТИЧЕСКАЯ ИНФОРМАТИКА И КОМПЬЮТЕРНЫЕ ТЕХНОЛОГИИ» (ИУ9)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 РЕЗУЛЬТАТАХ НАУЧНО-ИССЛЕДОВАТЕЛЬСКОЙ РАБОТЫ НА ТЕМУ:</dc:title>
  <dc:creator>Власов</dc:creator>
  <cp:lastModifiedBy>пользователь Microsoft Office</cp:lastModifiedBy>
  <cp:revision>361</cp:revision>
  <dcterms:created xsi:type="dcterms:W3CDTF">2019-05-20T05:31:07Z</dcterms:created>
  <dcterms:modified xsi:type="dcterms:W3CDTF">2019-06-24T07:24:48Z</dcterms:modified>
</cp:coreProperties>
</file>